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1" r:id="rId4"/>
    <p:sldId id="273" r:id="rId5"/>
    <p:sldId id="267" r:id="rId6"/>
    <p:sldId id="261" r:id="rId7"/>
    <p:sldId id="274" r:id="rId8"/>
    <p:sldId id="264" r:id="rId9"/>
    <p:sldId id="275" r:id="rId10"/>
    <p:sldId id="276" r:id="rId11"/>
    <p:sldId id="277" r:id="rId12"/>
    <p:sldId id="278" r:id="rId13"/>
    <p:sldId id="279" r:id="rId14"/>
    <p:sldId id="258" r:id="rId15"/>
    <p:sldId id="280" r:id="rId16"/>
    <p:sldId id="259" r:id="rId17"/>
    <p:sldId id="263" r:id="rId18"/>
    <p:sldId id="281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909FB-FD61-4D8F-86F9-7D0DA7E50DAB}" type="datetimeFigureOut">
              <a:rPr lang="pl-PL" smtClean="0"/>
              <a:pPr/>
              <a:t>23.02.2020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A88C5-A6E3-4139-81EA-956124C176D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A88C5-A6E3-4139-81EA-956124C176D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6BBC6-9ACF-49A4-A854-C8F7931C54F2}" type="datetimeFigureOut">
              <a:rPr lang="pl-PL" smtClean="0"/>
              <a:pPr/>
              <a:t>23.02.2020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4010-E0FB-450D-837A-5A6A500BF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6BBC6-9ACF-49A4-A854-C8F7931C54F2}" type="datetimeFigureOut">
              <a:rPr lang="pl-PL" smtClean="0"/>
              <a:pPr/>
              <a:t>23.02.2020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4010-E0FB-450D-837A-5A6A500BF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6BBC6-9ACF-49A4-A854-C8F7931C54F2}" type="datetimeFigureOut">
              <a:rPr lang="pl-PL" smtClean="0"/>
              <a:pPr/>
              <a:t>23.02.2020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4010-E0FB-450D-837A-5A6A500BF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6BBC6-9ACF-49A4-A854-C8F7931C54F2}" type="datetimeFigureOut">
              <a:rPr lang="pl-PL" smtClean="0"/>
              <a:pPr/>
              <a:t>23.02.2020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4010-E0FB-450D-837A-5A6A500BF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6BBC6-9ACF-49A4-A854-C8F7931C54F2}" type="datetimeFigureOut">
              <a:rPr lang="pl-PL" smtClean="0"/>
              <a:pPr/>
              <a:t>23.02.2020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4010-E0FB-450D-837A-5A6A500BF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6BBC6-9ACF-49A4-A854-C8F7931C54F2}" type="datetimeFigureOut">
              <a:rPr lang="pl-PL" smtClean="0"/>
              <a:pPr/>
              <a:t>23.02.2020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4010-E0FB-450D-837A-5A6A500BF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6BBC6-9ACF-49A4-A854-C8F7931C54F2}" type="datetimeFigureOut">
              <a:rPr lang="pl-PL" smtClean="0"/>
              <a:pPr/>
              <a:t>23.02.2020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4010-E0FB-450D-837A-5A6A500BF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6BBC6-9ACF-49A4-A854-C8F7931C54F2}" type="datetimeFigureOut">
              <a:rPr lang="pl-PL" smtClean="0"/>
              <a:pPr/>
              <a:t>23.02.2020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4010-E0FB-450D-837A-5A6A500BF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6BBC6-9ACF-49A4-A854-C8F7931C54F2}" type="datetimeFigureOut">
              <a:rPr lang="pl-PL" smtClean="0"/>
              <a:pPr/>
              <a:t>23.02.2020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4010-E0FB-450D-837A-5A6A500BF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6BBC6-9ACF-49A4-A854-C8F7931C54F2}" type="datetimeFigureOut">
              <a:rPr lang="pl-PL" smtClean="0"/>
              <a:pPr/>
              <a:t>23.02.2020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4010-E0FB-450D-837A-5A6A500BF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6BBC6-9ACF-49A4-A854-C8F7931C54F2}" type="datetimeFigureOut">
              <a:rPr lang="pl-PL" smtClean="0"/>
              <a:pPr/>
              <a:t>23.02.2020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4010-E0FB-450D-837A-5A6A500BF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6BBC6-9ACF-49A4-A854-C8F7931C54F2}" type="datetimeFigureOut">
              <a:rPr lang="pl-PL" smtClean="0"/>
              <a:pPr/>
              <a:t>23.02.2020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64010-E0FB-450D-837A-5A6A500BF95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15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red-number-7_139092958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941168"/>
            <a:ext cx="1405930" cy="112474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4437112"/>
            <a:ext cx="7772400" cy="1470025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atin typeface="Aharoni" pitchFamily="2" charset="-79"/>
                <a:cs typeface="Aharoni" pitchFamily="2" charset="-79"/>
              </a:rPr>
              <a:t>CHOROBY PRZENOSZONE PRZEZ WEKTORY</a:t>
            </a:r>
            <a:br>
              <a:rPr lang="pl-PL" sz="3200" b="1" dirty="0" smtClean="0">
                <a:latin typeface="Aharoni" pitchFamily="2" charset="-79"/>
                <a:cs typeface="Aharoni" pitchFamily="2" charset="-79"/>
              </a:rPr>
            </a:br>
            <a:r>
              <a:rPr lang="pl-PL" sz="32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l-PL" sz="3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KWIETNIA</a:t>
            </a:r>
            <a:endParaRPr lang="pl-PL" sz="32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Obraz 3" descr="swiatowy_dzien_zdrow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96126"/>
            <a:ext cx="6840760" cy="43275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96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GORĄCZKA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ZACHODNIEGO NILU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ZASIĘG GEOGRAFICZNY NI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260648"/>
            <a:ext cx="2437194" cy="1440160"/>
          </a:xfrm>
        </p:spPr>
      </p:pic>
      <p:pic>
        <p:nvPicPr>
          <p:cNvPr id="5" name="Obraz 4" descr="GORĄCZKA ZACHODNIEGO NI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996952"/>
            <a:ext cx="2857500" cy="22764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611560" y="1772816"/>
            <a:ext cx="51125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OBJAWY( 3-14 dni od zakażenia)</a:t>
            </a:r>
          </a:p>
          <a:p>
            <a:r>
              <a:rPr lang="pl-PL" sz="2400" u="sng" dirty="0" smtClean="0"/>
              <a:t>Zazwyczaj: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Grypopodobne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Powiększenie węzłów chłonnych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Często bezobjawowo</a:t>
            </a:r>
          </a:p>
          <a:p>
            <a:endParaRPr lang="pl-PL" sz="2400" dirty="0" smtClean="0"/>
          </a:p>
          <a:p>
            <a:r>
              <a:rPr lang="pl-PL" sz="2400" u="sng" dirty="0" smtClean="0"/>
              <a:t>W niektórych przypadkach: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Sztywność karku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Zaburzenia świadomości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Dezorientacja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Osłabienie mięśni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Drżenie ciała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Drgawki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2636912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Gorączka</a:t>
            </a:r>
            <a:br>
              <a:rPr lang="pl-PL" b="1" dirty="0" smtClean="0"/>
            </a:br>
            <a:r>
              <a:rPr lang="pl-PL" b="1" dirty="0" smtClean="0"/>
              <a:t> Zachodniego Nilu</a:t>
            </a:r>
            <a:endParaRPr lang="pl-PL" b="1" dirty="0"/>
          </a:p>
        </p:txBody>
      </p:sp>
      <p:pic>
        <p:nvPicPr>
          <p:cNvPr id="4" name="Symbol zastępczy zawartości 3" descr="phuket-The-vector-for-Chikungunya-is-the-Aedes-mosquito-which-also-spreads-misery-in-the-form-of-yellow-and-dengue-fevers-1-fTGCZY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2284602" cy="1513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Szczepionka_strep_pn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149080"/>
            <a:ext cx="1512168" cy="2092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76672"/>
            <a:ext cx="2447925" cy="1866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/>
          <p:cNvSpPr/>
          <p:nvPr/>
        </p:nvSpPr>
        <p:spPr>
          <a:xfrm rot="18332623">
            <a:off x="3652119" y="4093676"/>
            <a:ext cx="67392" cy="21155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baldachim-moskitiera-ik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908720"/>
            <a:ext cx="2376263" cy="2009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trzałka w prawo 8"/>
          <p:cNvSpPr/>
          <p:nvPr/>
        </p:nvSpPr>
        <p:spPr>
          <a:xfrm rot="18213757">
            <a:off x="6005226" y="2463498"/>
            <a:ext cx="504056" cy="4266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 rot="2512882">
            <a:off x="4790860" y="3950870"/>
            <a:ext cx="356482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 rot="6357341">
            <a:off x="2987436" y="2476921"/>
            <a:ext cx="360040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 rot="10225453">
            <a:off x="5007394" y="1724233"/>
            <a:ext cx="360040" cy="9361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188640" y="332656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MALARIA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u="sng" dirty="0" smtClean="0"/>
              <a:t>Objawy:</a:t>
            </a:r>
          </a:p>
          <a:p>
            <a:r>
              <a:rPr lang="pl-PL" sz="2800" dirty="0" smtClean="0"/>
              <a:t>Gorączka ponad 40 stopni</a:t>
            </a:r>
          </a:p>
          <a:p>
            <a:r>
              <a:rPr lang="pl-PL" sz="2800" dirty="0" smtClean="0"/>
              <a:t>Mocne pocenie się i nagłe ochłodzenia ciała</a:t>
            </a:r>
          </a:p>
          <a:p>
            <a:r>
              <a:rPr lang="pl-PL" sz="2800" dirty="0" smtClean="0"/>
              <a:t>Nudności</a:t>
            </a:r>
          </a:p>
          <a:p>
            <a:r>
              <a:rPr lang="pl-PL" sz="2800" dirty="0" smtClean="0"/>
              <a:t>Wymioty</a:t>
            </a:r>
          </a:p>
          <a:p>
            <a:r>
              <a:rPr lang="pl-PL" sz="2800" dirty="0" smtClean="0"/>
              <a:t>Biegunka</a:t>
            </a:r>
          </a:p>
          <a:p>
            <a:r>
              <a:rPr lang="pl-PL" sz="2800" dirty="0" smtClean="0"/>
              <a:t>Bóle mięśni i stawów</a:t>
            </a:r>
          </a:p>
          <a:p>
            <a:r>
              <a:rPr lang="pl-PL" sz="2800" dirty="0" smtClean="0"/>
              <a:t>Zaburzenia świadomości</a:t>
            </a:r>
          </a:p>
        </p:txBody>
      </p:sp>
      <p:pic>
        <p:nvPicPr>
          <p:cNvPr id="4" name="Obraz 3" descr="Malaria_distribution_(de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60648"/>
            <a:ext cx="3851920" cy="1912264"/>
          </a:xfrm>
          <a:prstGeom prst="rect">
            <a:avLst/>
          </a:prstGeom>
        </p:spPr>
      </p:pic>
      <p:pic>
        <p:nvPicPr>
          <p:cNvPr id="5" name="Obraz 4" descr="Phenom-Malaria-parasite-631.jpg__800x600_q85_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212976"/>
            <a:ext cx="3816424" cy="20591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Malaria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u="sng" dirty="0" smtClean="0"/>
              <a:t>Leczenie</a:t>
            </a:r>
            <a:r>
              <a:rPr lang="pl-PL" dirty="0" smtClean="0"/>
              <a:t>:</a:t>
            </a:r>
          </a:p>
          <a:p>
            <a:r>
              <a:rPr lang="pl-PL" dirty="0" smtClean="0"/>
              <a:t>Podanie leków</a:t>
            </a:r>
          </a:p>
          <a:p>
            <a:r>
              <a:rPr lang="pl-PL" dirty="0" smtClean="0"/>
              <a:t>Leki przeciwmalaryczne</a:t>
            </a:r>
            <a:endParaRPr lang="pl-PL" dirty="0"/>
          </a:p>
        </p:txBody>
      </p:sp>
      <p:pic>
        <p:nvPicPr>
          <p:cNvPr id="4" name="Obraz 3" descr="malari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861048"/>
            <a:ext cx="2915816" cy="20313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437112"/>
            <a:ext cx="8229600" cy="1143000"/>
          </a:xfrm>
        </p:spPr>
        <p:txBody>
          <a:bodyPr/>
          <a:lstStyle/>
          <a:p>
            <a:r>
              <a:rPr lang="pl-PL" dirty="0" smtClean="0"/>
              <a:t>JAK SIĘ CHRONIĆ?</a:t>
            </a:r>
            <a:endParaRPr lang="pl-PL" dirty="0"/>
          </a:p>
        </p:txBody>
      </p:sp>
      <p:pic>
        <p:nvPicPr>
          <p:cNvPr id="5" name="Obraz 4" descr="czasz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764704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_Rysune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859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19082007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2955463" cy="1938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18309558b927f18ea1d5611d3e9089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068960"/>
            <a:ext cx="2160240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0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z13747425Q,Czapka-z-daszkiem--H-M--cena--22-90-z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293096"/>
            <a:ext cx="2377502" cy="2781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images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204864"/>
            <a:ext cx="2880320" cy="22727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Strzałka w prawo 8"/>
          <p:cNvSpPr/>
          <p:nvPr/>
        </p:nvSpPr>
        <p:spPr>
          <a:xfrm rot="13877999">
            <a:off x="3251867" y="1894780"/>
            <a:ext cx="704086" cy="432048"/>
          </a:xfrm>
          <a:prstGeom prst="rightArrow">
            <a:avLst>
              <a:gd name="adj1" fmla="val 4180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 rot="17876013">
            <a:off x="5233129" y="1678221"/>
            <a:ext cx="1008112" cy="381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 rot="3223214">
            <a:off x="5403628" y="4755670"/>
            <a:ext cx="1008112" cy="430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 rot="9050386">
            <a:off x="2658697" y="4042697"/>
            <a:ext cx="1152128" cy="426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big_ASPIVENIN-pompka-na-kleszcze.jpg"/>
          <p:cNvPicPr>
            <a:picLocks noChangeAspect="1"/>
          </p:cNvPicPr>
          <p:nvPr/>
        </p:nvPicPr>
        <p:blipFill>
          <a:blip r:embed="rId7" cstate="print"/>
          <a:srcRect t="3448" r="26268"/>
          <a:stretch>
            <a:fillRect/>
          </a:stretch>
        </p:blipFill>
        <p:spPr>
          <a:xfrm>
            <a:off x="7020272" y="2420888"/>
            <a:ext cx="2123728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trzałka w prawo 13"/>
          <p:cNvSpPr/>
          <p:nvPr/>
        </p:nvSpPr>
        <p:spPr>
          <a:xfrm rot="294362">
            <a:off x="6168913" y="3180523"/>
            <a:ext cx="943266" cy="424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aromat-waniliowy__59027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1872208" cy="1872208"/>
          </a:xfrm>
          <a:prstGeom prst="rect">
            <a:avLst/>
          </a:prstGeom>
        </p:spPr>
      </p:pic>
      <p:pic>
        <p:nvPicPr>
          <p:cNvPr id="5" name="Obraz 4" descr="malari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060848"/>
            <a:ext cx="2682901" cy="18690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Obraz 6" descr="bazylia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822" y="404664"/>
            <a:ext cx="2380231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kocimiętka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204864"/>
            <a:ext cx="2320032" cy="1740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88640"/>
            <a:ext cx="2088232" cy="1389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i-nortene-urzadzenie-przeciw-komarom-50-m-5040201.jpg"/>
          <p:cNvPicPr>
            <a:picLocks noChangeAspect="1"/>
          </p:cNvPicPr>
          <p:nvPr/>
        </p:nvPicPr>
        <p:blipFill>
          <a:blip r:embed="rId7" cstate="print"/>
          <a:srcRect l="44079" t="17640" r="30327" b="39062"/>
          <a:stretch>
            <a:fillRect/>
          </a:stretch>
        </p:blipFill>
        <p:spPr>
          <a:xfrm>
            <a:off x="7452320" y="476672"/>
            <a:ext cx="1296144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kelag moskitiera podwieszon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2996952"/>
            <a:ext cx="1865703" cy="1988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opaska-stop-komarom-przeciw-komarom-841936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592" y="4149080"/>
            <a:ext cx="1897455" cy="810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 descr="kolory-ubrań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064" y="4725144"/>
            <a:ext cx="2075723" cy="1556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 descr="pobrany plik (1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67744" y="4869160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trzałka w prawo 15"/>
          <p:cNvSpPr/>
          <p:nvPr/>
        </p:nvSpPr>
        <p:spPr>
          <a:xfrm rot="17687015">
            <a:off x="4936067" y="1510431"/>
            <a:ext cx="739018" cy="323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prawo 16"/>
          <p:cNvSpPr/>
          <p:nvPr/>
        </p:nvSpPr>
        <p:spPr>
          <a:xfrm rot="20282415">
            <a:off x="6145951" y="2495179"/>
            <a:ext cx="1080120" cy="324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prawo 17"/>
          <p:cNvSpPr/>
          <p:nvPr/>
        </p:nvSpPr>
        <p:spPr>
          <a:xfrm rot="966043">
            <a:off x="6012160" y="3429000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prawo 18"/>
          <p:cNvSpPr/>
          <p:nvPr/>
        </p:nvSpPr>
        <p:spPr>
          <a:xfrm rot="3851110">
            <a:off x="4899386" y="4173760"/>
            <a:ext cx="1080120" cy="344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dół 19"/>
          <p:cNvSpPr/>
          <p:nvPr/>
        </p:nvSpPr>
        <p:spPr>
          <a:xfrm rot="8895303">
            <a:off x="3957591" y="1397779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dół 20"/>
          <p:cNvSpPr/>
          <p:nvPr/>
        </p:nvSpPr>
        <p:spPr>
          <a:xfrm rot="7570335">
            <a:off x="2645473" y="1519629"/>
            <a:ext cx="34571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 rot="10800000">
            <a:off x="2452270" y="3068960"/>
            <a:ext cx="792088" cy="305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dół 22"/>
          <p:cNvSpPr/>
          <p:nvPr/>
        </p:nvSpPr>
        <p:spPr>
          <a:xfrm>
            <a:off x="4139952" y="4221088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dół 23"/>
          <p:cNvSpPr/>
          <p:nvPr/>
        </p:nvSpPr>
        <p:spPr>
          <a:xfrm rot="3631802">
            <a:off x="3090818" y="3591923"/>
            <a:ext cx="310061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Gill Sans Ultra Bold" pitchFamily="34" charset="-18"/>
              </a:rPr>
              <a:t>Dziękujemy za uwagę</a:t>
            </a:r>
            <a:endParaRPr lang="pl-PL" b="1" dirty="0">
              <a:latin typeface="Gill Sans Ultra Bold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pl-PL" u="sng" dirty="0" smtClean="0"/>
          </a:p>
          <a:p>
            <a:pPr algn="ctr">
              <a:buNone/>
            </a:pPr>
            <a:endParaRPr lang="pl-PL" u="sng" dirty="0" smtClean="0"/>
          </a:p>
          <a:p>
            <a:pPr algn="ctr">
              <a:buNone/>
            </a:pPr>
            <a:r>
              <a:rPr lang="pl-PL" u="sng" dirty="0" smtClean="0"/>
              <a:t>Przygotowały:</a:t>
            </a:r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Halina Ciarka </a:t>
            </a:r>
          </a:p>
          <a:p>
            <a:pPr algn="ctr">
              <a:buNone/>
            </a:pPr>
            <a:r>
              <a:rPr lang="pl-PL" b="1" dirty="0" smtClean="0"/>
              <a:t>Magdalena </a:t>
            </a:r>
            <a:r>
              <a:rPr lang="pl-PL" b="1" dirty="0" err="1" smtClean="0"/>
              <a:t>Szybińska</a:t>
            </a:r>
            <a:endParaRPr lang="pl-PL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 Roznosiciele-Wektory</a:t>
            </a:r>
            <a:endParaRPr lang="pl-PL" b="1" dirty="0"/>
          </a:p>
        </p:txBody>
      </p:sp>
      <p:pic>
        <p:nvPicPr>
          <p:cNvPr id="4" name="Symbol zastępczy zawartości 3" descr="ciclo biologico da mala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2204864"/>
            <a:ext cx="2808312" cy="296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komar ch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132856"/>
            <a:ext cx="4320480" cy="3417106"/>
          </a:xfrm>
          <a:prstGeom prst="rect">
            <a:avLst/>
          </a:prstGeom>
        </p:spPr>
      </p:pic>
      <p:sp>
        <p:nvSpPr>
          <p:cNvPr id="9" name="Strzałka w dół 8"/>
          <p:cNvSpPr/>
          <p:nvPr/>
        </p:nvSpPr>
        <p:spPr>
          <a:xfrm rot="2200746">
            <a:off x="5370255" y="1089216"/>
            <a:ext cx="504056" cy="11521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 rot="20476984">
            <a:off x="6314246" y="1188611"/>
            <a:ext cx="576064" cy="1080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Przykłady chorób przenoszonych przez wektory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endParaRPr lang="pl-PL" b="1" spc="-150" dirty="0" smtClean="0"/>
          </a:p>
          <a:p>
            <a:pPr algn="ctr">
              <a:buBlip>
                <a:blip r:embed="rId2"/>
              </a:buBlip>
            </a:pPr>
            <a:r>
              <a:rPr lang="pl-PL" b="1" spc="-150" dirty="0" smtClean="0"/>
              <a:t>Borelioza</a:t>
            </a:r>
          </a:p>
          <a:p>
            <a:pPr algn="ctr">
              <a:buBlip>
                <a:blip r:embed="rId2"/>
              </a:buBlip>
            </a:pPr>
            <a:r>
              <a:rPr lang="pl-PL" b="1" spc="-150" dirty="0" err="1" smtClean="0"/>
              <a:t>Chikungunya</a:t>
            </a:r>
            <a:endParaRPr lang="pl-PL" b="1" spc="-150" dirty="0" smtClean="0"/>
          </a:p>
          <a:p>
            <a:pPr algn="ctr">
              <a:buBlip>
                <a:blip r:embed="rId2"/>
              </a:buBlip>
            </a:pPr>
            <a:r>
              <a:rPr lang="pl-PL" b="1" spc="-150" dirty="0" smtClean="0"/>
              <a:t>Denga</a:t>
            </a:r>
          </a:p>
          <a:p>
            <a:pPr algn="ctr">
              <a:buBlip>
                <a:blip r:embed="rId2"/>
              </a:buBlip>
            </a:pPr>
            <a:r>
              <a:rPr lang="pl-PL" b="1" spc="-150" dirty="0" smtClean="0"/>
              <a:t>Kleszczowe Zapalenie Mózgu</a:t>
            </a:r>
          </a:p>
          <a:p>
            <a:pPr algn="ctr">
              <a:buBlip>
                <a:blip r:embed="rId2"/>
              </a:buBlip>
            </a:pPr>
            <a:r>
              <a:rPr lang="pl-PL" b="1" spc="-150" dirty="0" smtClean="0"/>
              <a:t>Gorączka Zachodniego Nilu</a:t>
            </a:r>
          </a:p>
          <a:p>
            <a:pPr algn="ctr">
              <a:buBlip>
                <a:blip r:embed="rId2"/>
              </a:buBlip>
            </a:pPr>
            <a:r>
              <a:rPr lang="pl-PL" b="1" spc="-150" dirty="0" smtClean="0"/>
              <a:t>Malaria</a:t>
            </a:r>
            <a:r>
              <a:rPr lang="pl-PL" spc="-150" dirty="0" smtClean="0"/>
              <a:t>, </a:t>
            </a:r>
            <a:r>
              <a:rPr lang="pl-PL" b="1" spc="-150" dirty="0" smtClean="0"/>
              <a:t>Zimnica</a:t>
            </a:r>
          </a:p>
          <a:p>
            <a:endParaRPr lang="pl-PL" b="1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BORELIOZA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b="1" dirty="0" smtClean="0"/>
              <a:t>Objawy( występują po 2-15 dni):</a:t>
            </a:r>
          </a:p>
          <a:p>
            <a:r>
              <a:rPr lang="pl-PL" dirty="0" smtClean="0"/>
              <a:t>Niekiedy bezobjawowo</a:t>
            </a:r>
          </a:p>
          <a:p>
            <a:r>
              <a:rPr lang="pl-PL" dirty="0" smtClean="0"/>
              <a:t>Gorączka</a:t>
            </a:r>
          </a:p>
          <a:p>
            <a:r>
              <a:rPr lang="pl-PL" dirty="0" smtClean="0"/>
              <a:t>Ból mięśni</a:t>
            </a:r>
          </a:p>
          <a:p>
            <a:r>
              <a:rPr lang="pl-PL" dirty="0" smtClean="0"/>
              <a:t>Zmęczenie</a:t>
            </a:r>
          </a:p>
          <a:p>
            <a:r>
              <a:rPr lang="pl-PL" dirty="0" smtClean="0"/>
              <a:t>Zdrętwienie szyi</a:t>
            </a:r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 		W późniejszych fazach           odrętwienia, zaburzenia koncentracji, pamięci, zaburzenia rytmu serca, przewlekłe bóle stawów. </a:t>
            </a:r>
          </a:p>
          <a:p>
            <a:endParaRPr lang="pl-PL" dirty="0"/>
          </a:p>
        </p:txBody>
      </p:sp>
      <p:sp>
        <p:nvSpPr>
          <p:cNvPr id="4" name="Strzałka w prawo 3"/>
          <p:cNvSpPr/>
          <p:nvPr/>
        </p:nvSpPr>
        <p:spPr>
          <a:xfrm flipV="1">
            <a:off x="5436096" y="4941168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Wynik ukąszenia przez kleszcz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636912"/>
            <a:ext cx="2476500" cy="18478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Obraz 5" descr="47c3e299fcb551c97887a9fb391ed3a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8170" y="2636912"/>
            <a:ext cx="2496277" cy="18722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Obraz 6" descr="polska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332656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612576" y="260648"/>
            <a:ext cx="8229600" cy="1143000"/>
          </a:xfrm>
        </p:spPr>
        <p:txBody>
          <a:bodyPr/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KLESZCZOWE ZAPALENIE MÓZGU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Objawy (10 dni od zakażenia):</a:t>
            </a:r>
          </a:p>
          <a:p>
            <a:r>
              <a:rPr lang="pl-PL" dirty="0" smtClean="0"/>
              <a:t>Bóle mięśni</a:t>
            </a:r>
          </a:p>
          <a:p>
            <a:r>
              <a:rPr lang="pl-PL" dirty="0" smtClean="0"/>
              <a:t>Bole głowy</a:t>
            </a:r>
          </a:p>
          <a:p>
            <a:r>
              <a:rPr lang="pl-PL" dirty="0" smtClean="0"/>
              <a:t>Wymioty</a:t>
            </a:r>
          </a:p>
          <a:p>
            <a:r>
              <a:rPr lang="pl-PL" dirty="0" smtClean="0"/>
              <a:t>Sztywność karku</a:t>
            </a:r>
          </a:p>
          <a:p>
            <a:r>
              <a:rPr lang="pl-PL" dirty="0" smtClean="0"/>
              <a:t>Utrata przytomności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Istnieje szczepionka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Symbol zastępczy zawartości 3" descr="ciclo biologico da mala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5107715"/>
            <a:ext cx="1656184" cy="1750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Szczepionka_strep_pn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80928"/>
            <a:ext cx="1659136" cy="22954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Obraz 5" descr="polska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04664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717432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CHIKUNGUNYA</a:t>
            </a:r>
            <a:r>
              <a:rPr lang="pl-PL" b="1" dirty="0" smtClean="0"/>
              <a:t> -</a:t>
            </a:r>
            <a:r>
              <a:rPr lang="pl-PL" dirty="0" smtClean="0"/>
              <a:t>tropikalna</a:t>
            </a:r>
            <a:br>
              <a:rPr lang="pl-PL" dirty="0" smtClean="0"/>
            </a:br>
            <a:r>
              <a:rPr lang="pl-PL" dirty="0" smtClean="0"/>
              <a:t>choroba wirusowa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WYSTĘPOWANIE</a:t>
            </a:r>
            <a:r>
              <a:rPr lang="pl-PL" dirty="0" smtClean="0"/>
              <a:t>: południowa Azja i Wschodnia Afryka.</a:t>
            </a:r>
          </a:p>
          <a:p>
            <a:pPr>
              <a:buNone/>
            </a:pPr>
            <a:r>
              <a:rPr lang="pl-PL" dirty="0" smtClean="0"/>
              <a:t>Objawy (po 3-7 dni od zakażenia):</a:t>
            </a:r>
          </a:p>
          <a:p>
            <a:r>
              <a:rPr lang="pl-PL" dirty="0" smtClean="0"/>
              <a:t>objawy </a:t>
            </a:r>
            <a:r>
              <a:rPr lang="pl-PL" dirty="0" err="1" smtClean="0"/>
              <a:t>rzekomogrypowe</a:t>
            </a:r>
            <a:r>
              <a:rPr lang="pl-PL" dirty="0" smtClean="0"/>
              <a:t> (gorączka, </a:t>
            </a:r>
            <a:r>
              <a:rPr lang="pl-PL" dirty="0"/>
              <a:t>bóle głowy, nudności, osłabienie, bóle stawów i mięśni</a:t>
            </a:r>
            <a:r>
              <a:rPr lang="pl-PL" dirty="0" smtClean="0"/>
              <a:t>),</a:t>
            </a:r>
          </a:p>
          <a:p>
            <a:r>
              <a:rPr lang="pl-PL" dirty="0"/>
              <a:t> </a:t>
            </a:r>
            <a:r>
              <a:rPr lang="pl-PL" dirty="0" smtClean="0"/>
              <a:t>wysypka</a:t>
            </a:r>
            <a:r>
              <a:rPr lang="pl-PL" dirty="0"/>
              <a:t> </a:t>
            </a:r>
            <a:r>
              <a:rPr lang="pl-PL" dirty="0" smtClean="0"/>
              <a:t>i świąd </a:t>
            </a:r>
            <a:r>
              <a:rPr lang="pl-PL" dirty="0"/>
              <a:t>skóry.</a:t>
            </a:r>
          </a:p>
        </p:txBody>
      </p:sp>
      <p:pic>
        <p:nvPicPr>
          <p:cNvPr id="4" name="Obraz 3" descr="chikunguania występow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32656"/>
            <a:ext cx="2194560" cy="18105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4320480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Chikungunya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5353824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288032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phuket-The-vector-for-Chikungunya-is-the-Aedes-mosquito-which-also-spreads-misery-in-the-form-of-yellow-and-dengue-fevers-1-fTGCZY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04664"/>
            <a:ext cx="3097444" cy="2052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trzałka w dół 5"/>
          <p:cNvSpPr/>
          <p:nvPr/>
        </p:nvSpPr>
        <p:spPr>
          <a:xfrm rot="18285865">
            <a:off x="3617558" y="548438"/>
            <a:ext cx="576064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dół 6"/>
          <p:cNvSpPr/>
          <p:nvPr/>
        </p:nvSpPr>
        <p:spPr>
          <a:xfrm>
            <a:off x="1907704" y="764704"/>
            <a:ext cx="576064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275856" y="3789040"/>
            <a:ext cx="55446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LECZENIE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Objawowe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Brak szczepionki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Jedyna ochrona to unikanie ukąszeń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DENGA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Obraz 3" descr="Symptomy_dengi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840760" cy="5040560"/>
          </a:xfrm>
          <a:prstGeom prst="rect">
            <a:avLst/>
          </a:prstGeom>
        </p:spPr>
      </p:pic>
      <p:pic>
        <p:nvPicPr>
          <p:cNvPr id="5" name="Obraz 4" descr="z12605327Q,Wystepowanie-przypadkow-dengi-na-swiec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60648"/>
            <a:ext cx="3528392" cy="19178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432048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Denga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Obraz 4" descr="phuket-The-vector-for-Chikungunya-is-the-Aedes-mosquito-which-also-spreads-misery-in-the-form-of-yellow-and-dengue-fevers-1-fTGCZ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268760"/>
            <a:ext cx="2282519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trzałka w dół 5"/>
          <p:cNvSpPr/>
          <p:nvPr/>
        </p:nvSpPr>
        <p:spPr>
          <a:xfrm rot="18285865">
            <a:off x="4769685" y="836469"/>
            <a:ext cx="576064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dół 6"/>
          <p:cNvSpPr/>
          <p:nvPr/>
        </p:nvSpPr>
        <p:spPr>
          <a:xfrm>
            <a:off x="3635896" y="1196752"/>
            <a:ext cx="576064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67544" y="3645024"/>
            <a:ext cx="63367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LECZENIE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Objawowe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Brak szczepionki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Jedyna ochrona to unikanie ukąszeń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Ograniczanie siedlisk komarów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Jedno zakażenie= dożywotnia odporność</a:t>
            </a:r>
          </a:p>
        </p:txBody>
      </p:sp>
      <p:pic>
        <p:nvPicPr>
          <p:cNvPr id="10" name="Obraz 9" descr="pobrany plik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9" y="1772817"/>
            <a:ext cx="2520280" cy="1677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baldachim-moskitiera-ik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6672"/>
            <a:ext cx="1944216" cy="1644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trzałka w dół 11"/>
          <p:cNvSpPr/>
          <p:nvPr/>
        </p:nvSpPr>
        <p:spPr>
          <a:xfrm rot="3896870">
            <a:off x="2699792" y="548680"/>
            <a:ext cx="576064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200</Words>
  <Application>Microsoft Office PowerPoint</Application>
  <PresentationFormat>Pokaz na ekranie (4:3)</PresentationFormat>
  <Paragraphs>86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CHOROBY PRZENOSZONE PRZEZ WEKTORY  KWIETNIA</vt:lpstr>
      <vt:lpstr> Roznosiciele-Wektory</vt:lpstr>
      <vt:lpstr>Przykłady chorób przenoszonych przez wektory</vt:lpstr>
      <vt:lpstr>BORELIOZA</vt:lpstr>
      <vt:lpstr>KLESZCZOWE ZAPALENIE MÓZGU</vt:lpstr>
      <vt:lpstr>CHIKUNGUNYA -tropikalna choroba wirusowa</vt:lpstr>
      <vt:lpstr>Chikungunya </vt:lpstr>
      <vt:lpstr>DENGA</vt:lpstr>
      <vt:lpstr>Denga </vt:lpstr>
      <vt:lpstr>GORĄCZKA  ZACHODNIEGO NILU</vt:lpstr>
      <vt:lpstr>Gorączka  Zachodniego Nilu</vt:lpstr>
      <vt:lpstr>MALARIA</vt:lpstr>
      <vt:lpstr>Malaria</vt:lpstr>
      <vt:lpstr>JAK SIĘ CHRONIĆ?</vt:lpstr>
      <vt:lpstr>Slajd 15</vt:lpstr>
      <vt:lpstr>Slajd 16</vt:lpstr>
      <vt:lpstr>Slajd 17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CHOROBY PRZENOSZONE PRZEZ WEKTORY</dc:title>
  <dc:creator>magda</dc:creator>
  <cp:lastModifiedBy>Mateusz</cp:lastModifiedBy>
  <cp:revision>3</cp:revision>
  <dcterms:created xsi:type="dcterms:W3CDTF">2014-03-27T12:58:48Z</dcterms:created>
  <dcterms:modified xsi:type="dcterms:W3CDTF">2020-02-23T15:10:09Z</dcterms:modified>
</cp:coreProperties>
</file>