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59" r:id="rId4"/>
    <p:sldId id="261" r:id="rId5"/>
    <p:sldId id="262" r:id="rId6"/>
    <p:sldId id="265" r:id="rId7"/>
    <p:sldId id="264" r:id="rId8"/>
    <p:sldId id="263" r:id="rId9"/>
    <p:sldId id="266" r:id="rId10"/>
    <p:sldId id="267" r:id="rId11"/>
    <p:sldId id="269" r:id="rId12"/>
    <p:sldId id="268"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2C2DA48-18E3-40C2-A36C-5AE7D43D99DF}" type="datetimeFigureOut">
              <a:rPr lang="pl-PL" smtClean="0"/>
              <a:pPr/>
              <a:t>23.02.2020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62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2DA48-18E3-40C2-A36C-5AE7D43D99DF}" type="datetimeFigureOut">
              <a:rPr lang="pl-PL" smtClean="0"/>
              <a:pPr/>
              <a:t>23.02.2020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1D1F1-504F-4F8B-A4C7-6D3B298ED86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fontScale="90000"/>
          </a:bodyPr>
          <a:lstStyle/>
          <a:p>
            <a:r>
              <a:rPr lang="pl-PL" dirty="0" smtClean="0">
                <a:latin typeface="Georgia" pitchFamily="18" charset="0"/>
              </a:rPr>
              <a:t>Światowy Dzień </a:t>
            </a:r>
            <a:r>
              <a:rPr lang="pl-PL" smtClean="0">
                <a:latin typeface="Georgia" pitchFamily="18" charset="0"/>
              </a:rPr>
              <a:t>Zdrowia </a:t>
            </a:r>
            <a:r>
              <a:rPr lang="pl-PL" smtClean="0">
                <a:latin typeface="Georgia" pitchFamily="18" charset="0"/>
              </a:rPr>
              <a:t/>
            </a:r>
            <a:br>
              <a:rPr lang="pl-PL" smtClean="0">
                <a:latin typeface="Georgia" pitchFamily="18" charset="0"/>
              </a:rPr>
            </a:br>
            <a:r>
              <a:rPr lang="pl-PL" smtClean="0">
                <a:latin typeface="Georgia" pitchFamily="18" charset="0"/>
              </a:rPr>
              <a:t>Depresja </a:t>
            </a:r>
            <a:r>
              <a:rPr lang="pl-PL" dirty="0" smtClean="0">
                <a:latin typeface="Georgia" pitchFamily="18" charset="0"/>
              </a:rPr>
              <a:t>– porozmawiajmy o niej.</a:t>
            </a:r>
            <a:endParaRPr lang="pl-PL" dirty="0">
              <a:latin typeface="Georgia" pitchFamily="18" charset="0"/>
            </a:endParaRPr>
          </a:p>
        </p:txBody>
      </p:sp>
      <p:pic>
        <p:nvPicPr>
          <p:cNvPr id="6" name="Symbol zastępczy zawartości 5" descr="news.php.jpg"/>
          <p:cNvPicPr>
            <a:picLocks noGrp="1" noChangeAspect="1"/>
          </p:cNvPicPr>
          <p:nvPr>
            <p:ph idx="1"/>
          </p:nvPr>
        </p:nvPicPr>
        <p:blipFill>
          <a:blip r:embed="rId2" cstate="print"/>
          <a:stretch>
            <a:fillRect/>
          </a:stretch>
        </p:blipFill>
        <p:spPr>
          <a:xfrm>
            <a:off x="971600" y="2060848"/>
            <a:ext cx="7416823" cy="4176464"/>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048672"/>
          </a:xfrm>
        </p:spPr>
        <p:txBody>
          <a:bodyPr>
            <a:noAutofit/>
          </a:bodyPr>
          <a:lstStyle/>
          <a:p>
            <a:r>
              <a:rPr lang="pl-PL" sz="2700" dirty="0" smtClean="0">
                <a:latin typeface="Times New Roman" pitchFamily="18" charset="0"/>
                <a:cs typeface="Times New Roman" pitchFamily="18" charset="0"/>
              </a:rPr>
              <a:t>Nieleczona, może uniemożliwiać chorym osobom pracę lub uczestniczenie w życiu rodzinnym i społecznym. </a:t>
            </a:r>
          </a:p>
          <a:p>
            <a:r>
              <a:rPr lang="pl-PL" sz="2700" dirty="0" smtClean="0">
                <a:latin typeface="Times New Roman" pitchFamily="18" charset="0"/>
                <a:cs typeface="Times New Roman" pitchFamily="18" charset="0"/>
              </a:rPr>
              <a:t>W najgorszym przypadku depresja może doprowadzić do samobójstwa. </a:t>
            </a:r>
          </a:p>
          <a:p>
            <a:r>
              <a:rPr lang="pl-PL" sz="2700" dirty="0" smtClean="0">
                <a:latin typeface="Times New Roman" pitchFamily="18" charset="0"/>
                <a:cs typeface="Times New Roman" pitchFamily="18" charset="0"/>
              </a:rPr>
              <a:t>Depresji można skutecznie zapobiegać i można ją leczyć. Leczenie na ogół obejmuje terapię wymagającą prowadzenie rozmowy lub przyjmowania leków przeciwdepresyjnych lub połączenie obu metod.  </a:t>
            </a:r>
          </a:p>
          <a:p>
            <a:r>
              <a:rPr lang="pl-PL" sz="2700" dirty="0" smtClean="0">
                <a:latin typeface="Times New Roman" pitchFamily="18" charset="0"/>
                <a:cs typeface="Times New Roman" pitchFamily="18" charset="0"/>
              </a:rPr>
              <a:t>Przezwyciężenie często spotykanej stygmatyzacji depresji spowoduje, że więcej osób będzie szukało pomocy. </a:t>
            </a:r>
          </a:p>
          <a:p>
            <a:r>
              <a:rPr lang="pl-PL" sz="2700" dirty="0" smtClean="0">
                <a:latin typeface="Times New Roman" pitchFamily="18" charset="0"/>
                <a:cs typeface="Times New Roman" pitchFamily="18" charset="0"/>
              </a:rPr>
              <a:t>Rozmowa z osobami, którym się ufa może być pierwszym krokiem do wyjścia z depresji.</a:t>
            </a:r>
            <a:endParaRPr lang="pl-PL" sz="27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a:bodyPr>
          <a:lstStyle/>
          <a:p>
            <a:pPr>
              <a:buNone/>
            </a:pPr>
            <a:r>
              <a:rPr lang="pl-PL" sz="2800" dirty="0" smtClean="0">
                <a:latin typeface="Times New Roman" pitchFamily="18" charset="0"/>
                <a:cs typeface="Times New Roman" pitchFamily="18" charset="0"/>
              </a:rPr>
              <a:t>Informacje dotyczące depresji oraz ciekawe publikacje</a:t>
            </a:r>
          </a:p>
          <a:p>
            <a:pPr>
              <a:buNone/>
            </a:pPr>
            <a:r>
              <a:rPr lang="pl-PL" sz="2800" dirty="0" smtClean="0">
                <a:latin typeface="Times New Roman" pitchFamily="18" charset="0"/>
                <a:cs typeface="Times New Roman" pitchFamily="18" charset="0"/>
              </a:rPr>
              <a:t>dostępne są na stronie:</a:t>
            </a:r>
          </a:p>
          <a:p>
            <a:r>
              <a:rPr lang="pl-PL" sz="2800" dirty="0" err="1" smtClean="0">
                <a:latin typeface="Times New Roman" pitchFamily="18" charset="0"/>
                <a:cs typeface="Times New Roman" pitchFamily="18" charset="0"/>
              </a:rPr>
              <a:t>www.who.un.org.pl</a:t>
            </a:r>
            <a:endParaRPr lang="pl-PL" sz="2800" dirty="0" smtClean="0">
              <a:latin typeface="Times New Roman" pitchFamily="18" charset="0"/>
              <a:cs typeface="Times New Roman" pitchFamily="18" charset="0"/>
            </a:endParaRPr>
          </a:p>
          <a:p>
            <a:r>
              <a:rPr lang="pl-PL" sz="2800" dirty="0" smtClean="0">
                <a:latin typeface="Times New Roman" pitchFamily="18" charset="0"/>
                <a:cs typeface="Times New Roman" pitchFamily="18" charset="0"/>
              </a:rPr>
              <a:t>www.ore.edu.pl/</a:t>
            </a:r>
            <a:r>
              <a:rPr lang="pl-PL" sz="2800" dirty="0" err="1" smtClean="0">
                <a:latin typeface="Times New Roman" pitchFamily="18" charset="0"/>
                <a:cs typeface="Times New Roman" pitchFamily="18" charset="0"/>
              </a:rPr>
              <a:t>wydzialy</a:t>
            </a:r>
            <a:r>
              <a:rPr lang="pl-PL" sz="2800" dirty="0" smtClean="0">
                <a:latin typeface="Times New Roman" pitchFamily="18" charset="0"/>
                <a:cs typeface="Times New Roman" pitchFamily="18" charset="0"/>
              </a:rPr>
              <a:t>/</a:t>
            </a:r>
            <a:r>
              <a:rPr lang="pl-PL" sz="2800" dirty="0" err="1" smtClean="0">
                <a:latin typeface="Times New Roman" pitchFamily="18" charset="0"/>
                <a:cs typeface="Times New Roman" pitchFamily="18" charset="0"/>
              </a:rPr>
              <a:t>wychowania-i-profilaktyki</a:t>
            </a:r>
            <a:r>
              <a:rPr lang="pl-PL" sz="2800" dirty="0" smtClean="0">
                <a:latin typeface="Times New Roman" pitchFamily="18" charset="0"/>
                <a:cs typeface="Times New Roman" pitchFamily="18" charset="0"/>
              </a:rPr>
              <a:t>/7460-%C5%9Bwiatowy-dzie%C5%84-zdrowia-2017-depresja-%E2%80%93-porozmawi</a:t>
            </a:r>
            <a:r>
              <a:rPr lang="pl-PL" sz="2800" dirty="0" err="1" smtClean="0">
                <a:latin typeface="Times New Roman" pitchFamily="18" charset="0"/>
                <a:cs typeface="Times New Roman" pitchFamily="18" charset="0"/>
              </a:rPr>
              <a:t>ajmy-o-niej</a:t>
            </a:r>
            <a:endParaRPr lang="pl-PL" sz="2800" dirty="0" smtClean="0">
              <a:latin typeface="Times New Roman" pitchFamily="18" charset="0"/>
              <a:cs typeface="Times New Roman" pitchFamily="18" charset="0"/>
            </a:endParaRPr>
          </a:p>
          <a:p>
            <a:r>
              <a:rPr lang="pl-PL" sz="2800" dirty="0" smtClean="0">
                <a:latin typeface="Times New Roman" pitchFamily="18" charset="0"/>
                <a:cs typeface="Times New Roman" pitchFamily="18" charset="0"/>
              </a:rPr>
              <a:t>Film pt. </a:t>
            </a:r>
            <a:r>
              <a:rPr lang="pl-PL" sz="2800" i="1" dirty="0" smtClean="0">
                <a:latin typeface="Times New Roman" pitchFamily="18" charset="0"/>
                <a:cs typeface="Times New Roman" pitchFamily="18" charset="0"/>
              </a:rPr>
              <a:t>Depresja – Wielu z nas ma swojego „czarnego psa</a:t>
            </a:r>
          </a:p>
          <a:p>
            <a:pPr>
              <a:buNone/>
            </a:pPr>
            <a:r>
              <a:rPr lang="pl-PL" sz="2800" dirty="0" smtClean="0">
                <a:latin typeface="Times New Roman" pitchFamily="18" charset="0"/>
                <a:cs typeface="Times New Roman" pitchFamily="18" charset="0"/>
              </a:rPr>
              <a:t>    (https://www.youtube.com/watch?v=d6_8eLGW9hg)</a:t>
            </a:r>
          </a:p>
          <a:p>
            <a:pPr>
              <a:buNone/>
            </a:pPr>
            <a:r>
              <a:rPr lang="pl-PL" dirty="0" smtClean="0"/>
              <a:t> </a:t>
            </a:r>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289451"/>
          </a:xfrm>
        </p:spPr>
        <p:txBody>
          <a:bodyPr/>
          <a:lstStyle/>
          <a:p>
            <a:pPr>
              <a:buNone/>
            </a:pPr>
            <a:r>
              <a:rPr lang="pl-PL" sz="2800" dirty="0" smtClean="0">
                <a:latin typeface="Times New Roman" pitchFamily="18" charset="0"/>
                <a:cs typeface="Times New Roman" pitchFamily="18" charset="0"/>
              </a:rPr>
              <a:t>W tworzeniu prezentacji wykorzystano materiały</a:t>
            </a:r>
          </a:p>
          <a:p>
            <a:pPr>
              <a:buNone/>
            </a:pPr>
            <a:r>
              <a:rPr lang="pl-PL" sz="2800" dirty="0" smtClean="0">
                <a:latin typeface="Times New Roman" pitchFamily="18" charset="0"/>
                <a:cs typeface="Times New Roman" pitchFamily="18" charset="0"/>
              </a:rPr>
              <a:t>udostępnione przez:</a:t>
            </a:r>
          </a:p>
          <a:p>
            <a:r>
              <a:rPr lang="pl-PL" sz="2800" dirty="0" smtClean="0">
                <a:latin typeface="Times New Roman" pitchFamily="18" charset="0"/>
                <a:cs typeface="Times New Roman" pitchFamily="18" charset="0"/>
              </a:rPr>
              <a:t>Państwowy Powiatowy Inspektorat Sanitarny w Płońsku,</a:t>
            </a:r>
          </a:p>
          <a:p>
            <a:r>
              <a:rPr lang="pl-PL" sz="2800" dirty="0" smtClean="0">
                <a:latin typeface="Times New Roman" pitchFamily="18" charset="0"/>
                <a:cs typeface="Times New Roman" pitchFamily="18" charset="0"/>
              </a:rPr>
              <a:t>http://www.who.un.org.pl</a:t>
            </a:r>
            <a:endParaRPr lang="pl-PL"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048672"/>
          </a:xfrm>
        </p:spPr>
        <p:txBody>
          <a:bodyPr>
            <a:normAutofit fontScale="92500"/>
          </a:bodyPr>
          <a:lstStyle/>
          <a:p>
            <a:pPr algn="ctr">
              <a:buNone/>
            </a:pPr>
            <a:r>
              <a:rPr lang="pl-PL" sz="4800" dirty="0" smtClean="0">
                <a:latin typeface="Times New Roman" pitchFamily="18" charset="0"/>
                <a:cs typeface="Times New Roman" pitchFamily="18" charset="0"/>
              </a:rPr>
              <a:t>Tematem przewodnim kampanii z okazji obchodów Światowego Dnia Zdrowia 2017 jest </a:t>
            </a:r>
            <a:r>
              <a:rPr lang="pl-PL" sz="4800" b="1" u="sng" dirty="0" smtClean="0">
                <a:latin typeface="Times New Roman" pitchFamily="18" charset="0"/>
                <a:cs typeface="Times New Roman" pitchFamily="18" charset="0"/>
              </a:rPr>
              <a:t>DEPRESJA</a:t>
            </a:r>
          </a:p>
          <a:p>
            <a:pPr algn="ctr">
              <a:buNone/>
            </a:pPr>
            <a:endParaRPr lang="pl-PL" sz="4800" dirty="0" smtClean="0">
              <a:latin typeface="Times New Roman" pitchFamily="18" charset="0"/>
              <a:cs typeface="Times New Roman" pitchFamily="18" charset="0"/>
            </a:endParaRPr>
          </a:p>
          <a:p>
            <a:pPr>
              <a:buNone/>
            </a:pPr>
            <a:r>
              <a:rPr lang="pl-PL" sz="3800" dirty="0" smtClean="0">
                <a:latin typeface="Times New Roman" pitchFamily="18" charset="0"/>
                <a:cs typeface="Times New Roman" pitchFamily="18" charset="0"/>
              </a:rPr>
              <a:t>   Głównym założeniem jest wskazanie, jak ważne jest mówienie o depresji, ponieważ już sama rozmowa o niej stanowi istotny element procesu dochodzenia do zdrowia.</a:t>
            </a:r>
            <a:endParaRPr lang="pl-PL" sz="3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noAutofit/>
          </a:bodyPr>
          <a:lstStyle/>
          <a:p>
            <a:pPr>
              <a:buNone/>
            </a:pPr>
            <a:r>
              <a:rPr lang="pl-PL" sz="2800" dirty="0" smtClean="0">
                <a:latin typeface="Times New Roman" pitchFamily="18" charset="0"/>
                <a:cs typeface="Times New Roman" pitchFamily="18" charset="0"/>
              </a:rPr>
              <a:t>    Depresja dotyka ludzi w różnym wieku, z różnych środowisk i mieszkających we wszystkich krajach. Jest przyczyną cierpień psychicznych i negatywnie wpływa na zdolność cierpiących na depresję osób do wykonywania nawet najprostszych codziennych czynności, a niekiedy prowadzi do zniszczenia relacji z rodziną i przyjaciółmi i niezdolności do pracy zarobkowej. W najgorszym przypadku depresja może być przyczyną samobójstwa i jest drugą najczęściej występującą przyczyną zgonów w grupie osób w wieku 15-29 lat.</a:t>
            </a:r>
            <a:endParaRPr lang="pl-PL"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38138"/>
          </a:xfrm>
        </p:spPr>
        <p:txBody>
          <a:bodyPr>
            <a:normAutofit/>
          </a:bodyPr>
          <a:lstStyle/>
          <a:p>
            <a:r>
              <a:rPr lang="pl-PL" b="1" dirty="0" smtClean="0">
                <a:latin typeface="Times New Roman" pitchFamily="18" charset="0"/>
                <a:cs typeface="Times New Roman" pitchFamily="18" charset="0"/>
              </a:rPr>
              <a:t>Czym jest depresja?</a:t>
            </a:r>
            <a:endParaRPr lang="pl-PL" b="1"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1484784"/>
            <a:ext cx="8229600" cy="4641379"/>
          </a:xfrm>
        </p:spPr>
        <p:txBody>
          <a:bodyPr>
            <a:noAutofit/>
          </a:bodyPr>
          <a:lstStyle/>
          <a:p>
            <a:pPr>
              <a:buNone/>
            </a:pPr>
            <a:r>
              <a:rPr lang="pl-PL" sz="2800" dirty="0" smtClean="0">
                <a:latin typeface="Times New Roman" pitchFamily="18" charset="0"/>
                <a:cs typeface="Times New Roman" pitchFamily="18" charset="0"/>
              </a:rPr>
              <a:t>    Depresja to choroba charakteryzująca się uporczywie utrzymującym się uczuciem smutku, utratą zainteresowania czynnościami, które na ogół sprawiają chorej osobie przyjemność. Często towarzyszy jej  niezdolność do wykonywania codziennych czynności i stan ten utrzymuje się co najmniej przez okres dwóch tygodni. </a:t>
            </a:r>
            <a:endParaRPr lang="pl-PL"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rmAutofit fontScale="92500" lnSpcReduction="10000"/>
          </a:bodyPr>
          <a:lstStyle/>
          <a:p>
            <a:pPr>
              <a:buNone/>
            </a:pPr>
            <a:r>
              <a:rPr lang="pl-PL" dirty="0" smtClean="0">
                <a:latin typeface="Times New Roman" pitchFamily="18" charset="0"/>
                <a:cs typeface="Times New Roman" pitchFamily="18" charset="0"/>
              </a:rPr>
              <a:t>    </a:t>
            </a:r>
            <a:r>
              <a:rPr lang="pl-PL" b="1" dirty="0" smtClean="0">
                <a:latin typeface="Times New Roman" pitchFamily="18" charset="0"/>
                <a:cs typeface="Times New Roman" pitchFamily="18" charset="0"/>
              </a:rPr>
              <a:t>U osób cierpiących na depresję występują następujące objawy: </a:t>
            </a:r>
          </a:p>
          <a:p>
            <a:r>
              <a:rPr lang="pl-PL" dirty="0" smtClean="0">
                <a:latin typeface="Times New Roman" pitchFamily="18" charset="0"/>
                <a:cs typeface="Times New Roman" pitchFamily="18" charset="0"/>
              </a:rPr>
              <a:t>brak energii, </a:t>
            </a:r>
          </a:p>
          <a:p>
            <a:r>
              <a:rPr lang="pl-PL" dirty="0" smtClean="0">
                <a:latin typeface="Times New Roman" pitchFamily="18" charset="0"/>
                <a:cs typeface="Times New Roman" pitchFamily="18" charset="0"/>
              </a:rPr>
              <a:t>zmiana apetytu, </a:t>
            </a:r>
          </a:p>
          <a:p>
            <a:r>
              <a:rPr lang="pl-PL" dirty="0" smtClean="0">
                <a:latin typeface="Times New Roman" pitchFamily="18" charset="0"/>
                <a:cs typeface="Times New Roman" pitchFamily="18" charset="0"/>
              </a:rPr>
              <a:t>dłuższy lub krótszy sen, </a:t>
            </a:r>
          </a:p>
          <a:p>
            <a:r>
              <a:rPr lang="pl-PL" dirty="0" smtClean="0">
                <a:latin typeface="Times New Roman" pitchFamily="18" charset="0"/>
                <a:cs typeface="Times New Roman" pitchFamily="18" charset="0"/>
              </a:rPr>
              <a:t>stany lękowe, </a:t>
            </a:r>
          </a:p>
          <a:p>
            <a:r>
              <a:rPr lang="pl-PL" dirty="0" smtClean="0">
                <a:latin typeface="Times New Roman" pitchFamily="18" charset="0"/>
                <a:cs typeface="Times New Roman" pitchFamily="18" charset="0"/>
              </a:rPr>
              <a:t>trudności z koncentracją, </a:t>
            </a:r>
          </a:p>
          <a:p>
            <a:r>
              <a:rPr lang="pl-PL" dirty="0" smtClean="0">
                <a:latin typeface="Times New Roman" pitchFamily="18" charset="0"/>
                <a:cs typeface="Times New Roman" pitchFamily="18" charset="0"/>
              </a:rPr>
              <a:t>niezdecydowanie, niepokój, </a:t>
            </a:r>
          </a:p>
          <a:p>
            <a:r>
              <a:rPr lang="pl-PL" dirty="0" smtClean="0">
                <a:latin typeface="Times New Roman" pitchFamily="18" charset="0"/>
                <a:cs typeface="Times New Roman" pitchFamily="18" charset="0"/>
              </a:rPr>
              <a:t>poczucie bycia bezwartościowym, poczucie winy i beznadziei, </a:t>
            </a:r>
          </a:p>
          <a:p>
            <a:r>
              <a:rPr lang="pl-PL" dirty="0" smtClean="0">
                <a:latin typeface="Times New Roman" pitchFamily="18" charset="0"/>
                <a:cs typeface="Times New Roman" pitchFamily="18" charset="0"/>
              </a:rPr>
              <a:t>myśli o samookaleczeniu lub samobójcze.  </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normAutofit/>
          </a:bodyPr>
          <a:lstStyle/>
          <a:p>
            <a:pPr>
              <a:buNone/>
            </a:pPr>
            <a:r>
              <a:rPr lang="pl-PL" sz="2800" dirty="0" smtClean="0">
                <a:latin typeface="Times New Roman" pitchFamily="18" charset="0"/>
                <a:cs typeface="Times New Roman" pitchFamily="18" charset="0"/>
              </a:rPr>
              <a:t>    Każdy może zachorować na depresję. Dlatego ta kampania adresowana jest do wszystkich, bez względu na wiek, płeć czy status społeczny. Światowa Organizacja Zdrowia postanowiła zwrócić szczególną uwagę na trzy grupy, których depresja dotyka nieproporcjonalnie częściej: </a:t>
            </a:r>
          </a:p>
          <a:p>
            <a:r>
              <a:rPr lang="pl-PL" sz="2800" dirty="0" smtClean="0">
                <a:latin typeface="Times New Roman" pitchFamily="18" charset="0"/>
                <a:cs typeface="Times New Roman" pitchFamily="18" charset="0"/>
              </a:rPr>
              <a:t>młodzież nastoletnią,</a:t>
            </a:r>
          </a:p>
          <a:p>
            <a:r>
              <a:rPr lang="pl-PL" sz="2800" dirty="0" smtClean="0">
                <a:latin typeface="Times New Roman" pitchFamily="18" charset="0"/>
                <a:cs typeface="Times New Roman" pitchFamily="18" charset="0"/>
              </a:rPr>
              <a:t>młodych dorosłych, </a:t>
            </a:r>
          </a:p>
          <a:p>
            <a:r>
              <a:rPr lang="pl-PL" sz="2800" dirty="0" smtClean="0">
                <a:latin typeface="Times New Roman" pitchFamily="18" charset="0"/>
                <a:cs typeface="Times New Roman" pitchFamily="18" charset="0"/>
              </a:rPr>
              <a:t>kobiety w wieku rozrodczym (zwłaszcza po urodzeniu dziecka),</a:t>
            </a:r>
          </a:p>
          <a:p>
            <a:r>
              <a:rPr lang="pl-PL" sz="2800" dirty="0" smtClean="0">
                <a:latin typeface="Times New Roman" pitchFamily="18" charset="0"/>
                <a:cs typeface="Times New Roman" pitchFamily="18" charset="0"/>
              </a:rPr>
              <a:t> osoby starsze (po 60 roku życia). </a:t>
            </a:r>
            <a:endParaRPr lang="pl-PL"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latin typeface="Times New Roman" pitchFamily="18" charset="0"/>
                <a:cs typeface="Times New Roman" pitchFamily="18" charset="0"/>
              </a:rPr>
              <a:t>Staramy się uzyskać następujące efekty:</a:t>
            </a:r>
            <a:endParaRPr lang="pl-PL" sz="3600" b="1"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fontScale="92500"/>
          </a:bodyPr>
          <a:lstStyle/>
          <a:p>
            <a:r>
              <a:rPr lang="pl-PL" sz="3000" dirty="0" smtClean="0">
                <a:latin typeface="Times New Roman" pitchFamily="18" charset="0"/>
                <a:cs typeface="Times New Roman" pitchFamily="18" charset="0"/>
              </a:rPr>
              <a:t>Społeczeństwo będzie więcej wiedziało o depresji, jej przyczynach i możliwych konsekwencjach, włącznie z samobójstwem oraz o tym, jaka jest lub może być dostępna pomoc w celu zapobiegania depresji lub leczenia chorujących na nią osób;</a:t>
            </a:r>
          </a:p>
          <a:p>
            <a:r>
              <a:rPr lang="pl-PL" sz="3000" dirty="0" smtClean="0">
                <a:latin typeface="Times New Roman" pitchFamily="18" charset="0"/>
                <a:cs typeface="Times New Roman" pitchFamily="18" charset="0"/>
              </a:rPr>
              <a:t>Osoby cierpiące na depresję będą szukały pomocy;</a:t>
            </a:r>
          </a:p>
          <a:p>
            <a:r>
              <a:rPr lang="pl-PL" sz="3000" dirty="0" smtClean="0">
                <a:latin typeface="Times New Roman" pitchFamily="18" charset="0"/>
                <a:cs typeface="Times New Roman" pitchFamily="18" charset="0"/>
              </a:rPr>
              <a:t>Rodziny, przyjaciele i znajomi osób zmagających się z depresją będą w stanie zapewnić im wsparcie.</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217443"/>
          </a:xfrm>
        </p:spPr>
        <p:txBody>
          <a:bodyPr/>
          <a:lstStyle/>
          <a:p>
            <a:pPr>
              <a:buNone/>
            </a:pPr>
            <a:r>
              <a:rPr lang="pl-PL" dirty="0" smtClean="0">
                <a:latin typeface="Times New Roman" pitchFamily="18" charset="0"/>
                <a:cs typeface="Times New Roman" pitchFamily="18" charset="0"/>
              </a:rPr>
              <a:t>    Depresji można zapobiegać i można ją leczyć. Lepsze zrozumienie tego, czym jest depresja i w jaki sposób można jej zapobiegać lub leczyć, pomoże zmniejszyć stygmatyzację związaną z tą chorobą i może zachęcić więcej osób do szukania pomocy.</a:t>
            </a:r>
            <a:endParaRPr lang="pl-PL"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600" b="1" dirty="0" smtClean="0">
                <a:latin typeface="Times New Roman" pitchFamily="18" charset="0"/>
                <a:cs typeface="Times New Roman" pitchFamily="18" charset="0"/>
              </a:rPr>
              <a:t>Główne przesłanie</a:t>
            </a:r>
            <a:endParaRPr lang="pl-PL" sz="3600" b="1"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1052736"/>
            <a:ext cx="8229600" cy="5073427"/>
          </a:xfrm>
        </p:spPr>
        <p:txBody>
          <a:bodyPr>
            <a:noAutofit/>
          </a:bodyPr>
          <a:lstStyle/>
          <a:p>
            <a:r>
              <a:rPr lang="pl-PL" sz="2700" dirty="0" smtClean="0">
                <a:latin typeface="Times New Roman" pitchFamily="18" charset="0"/>
                <a:cs typeface="Times New Roman" pitchFamily="18" charset="0"/>
              </a:rPr>
              <a:t>Depresja to powszechnie występujące zaburzenie psychiczne, które dotyka osoby w każdym wieku, ze wszystkich środowisk i we wszystkich krajach.</a:t>
            </a:r>
          </a:p>
          <a:p>
            <a:r>
              <a:rPr lang="pl-PL" sz="2700" dirty="0" smtClean="0">
                <a:latin typeface="Times New Roman" pitchFamily="18" charset="0"/>
                <a:cs typeface="Times New Roman" pitchFamily="18" charset="0"/>
              </a:rPr>
              <a:t>Ryzyko depresji wzrasta w sytuacji ubóstwa, bezrobocia, zdarzeń życiowych, takich jak śmierć bliskiej osoby czy rozpad związku, a także w przebiegu choroby fizycznej i problemów spowodowanych nadużywaniem alkoholu i przyjmowaniem narkotyków.</a:t>
            </a:r>
          </a:p>
          <a:p>
            <a:r>
              <a:rPr lang="pl-PL" sz="2700" dirty="0" smtClean="0">
                <a:latin typeface="Times New Roman" pitchFamily="18" charset="0"/>
                <a:cs typeface="Times New Roman" pitchFamily="18" charset="0"/>
              </a:rPr>
              <a:t>Depresja jest przyczyną cierpienia psychicznego i może wpływać na zdolność do wykonywania nawet najprostszych, codziennych czynności, niszcząc niekiedy relacje z rodziną i przyjaciółmi.</a:t>
            </a: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207</Words>
  <Application>Microsoft Office PowerPoint</Application>
  <PresentationFormat>Pokaz na ekranie (4:3)</PresentationFormat>
  <Paragraphs>46</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Motyw pakietu Office</vt:lpstr>
      <vt:lpstr>Światowy Dzień Zdrowia  Depresja – porozmawiajmy o niej.</vt:lpstr>
      <vt:lpstr>Slajd 2</vt:lpstr>
      <vt:lpstr>Slajd 3</vt:lpstr>
      <vt:lpstr>Czym jest depresja?</vt:lpstr>
      <vt:lpstr>Slajd 5</vt:lpstr>
      <vt:lpstr>Slajd 6</vt:lpstr>
      <vt:lpstr>Staramy się uzyskać następujące efekty:</vt:lpstr>
      <vt:lpstr>Slajd 8</vt:lpstr>
      <vt:lpstr>Główne przesłanie</vt:lpstr>
      <vt:lpstr>Slajd 10</vt:lpstr>
      <vt:lpstr>Slajd 11</vt:lpstr>
      <vt:lpstr>Slajd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Światowy Dzień Zdrowia</dc:title>
  <dc:creator>Kasia</dc:creator>
  <cp:lastModifiedBy>Mateusz</cp:lastModifiedBy>
  <cp:revision>12</cp:revision>
  <dcterms:created xsi:type="dcterms:W3CDTF">2017-04-03T17:22:33Z</dcterms:created>
  <dcterms:modified xsi:type="dcterms:W3CDTF">2020-02-23T15:41:25Z</dcterms:modified>
</cp:coreProperties>
</file>